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RAMIREZB\Desktop\Cuarto%20trimestre%20de%202018..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RAMIREZB\Desktop\Cuarto%20trimestre%20de%202018..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Medio de Recepción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B1-4757-AA56-E5EB832CA7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B1-4757-AA56-E5EB832CA7C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B1-4757-AA56-E5EB832CA7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Hoja1!$G$55:$G$57</c:f>
              <c:strCache>
                <c:ptCount val="3"/>
                <c:pt idx="0">
                  <c:v>PRESENCIAL </c:v>
                </c:pt>
                <c:pt idx="1">
                  <c:v>TELEFÓNICO </c:v>
                </c:pt>
                <c:pt idx="2">
                  <c:v>VIRTUAL </c:v>
                </c:pt>
              </c:strCache>
            </c:strRef>
          </c:cat>
          <c:val>
            <c:numRef>
              <c:f>Hoja1!$H$55:$H$57</c:f>
              <c:numCache>
                <c:formatCode>0%</c:formatCode>
                <c:ptCount val="3"/>
                <c:pt idx="0">
                  <c:v>0.37</c:v>
                </c:pt>
                <c:pt idx="1">
                  <c:v>0.01</c:v>
                </c:pt>
                <c:pt idx="2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B1-4757-AA56-E5EB832CA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Asuntos por los cuales los Ciudadanos Interpusieron Derechos de Petición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189312366559561"/>
          <c:y val="6.9911372020613469E-2"/>
          <c:w val="0.4973698343520338"/>
          <c:h val="0.8779232138730984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4E7-4F45-B982-130CD1BD15C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4E7-4F45-B982-130CD1BD15C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4E7-4F45-B982-130CD1BD15C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4E7-4F45-B982-130CD1BD15C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4E7-4F45-B982-130CD1BD15C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4E7-4F45-B982-130CD1BD15C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4E7-4F45-B982-130CD1BD15C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4E7-4F45-B982-130CD1BD15C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4E7-4F45-B982-130CD1BD15C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44E7-4F45-B982-130CD1BD15C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44E7-4F45-B982-130CD1BD15C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44E7-4F45-B982-130CD1BD15C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44E7-4F45-B982-130CD1BD15C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44E7-4F45-B982-130CD1BD15C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44E7-4F45-B982-130CD1BD15C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44E7-4F45-B982-130CD1BD15C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44E7-4F45-B982-130CD1BD15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[1]Hoja10!$A$2:$A$18</c:f>
              <c:strCache>
                <c:ptCount val="17"/>
                <c:pt idx="0">
                  <c:v>Total general</c:v>
                </c:pt>
                <c:pt idx="1">
                  <c:v>PETICIONES SECRETARIA DE EDUCACION</c:v>
                </c:pt>
                <c:pt idx="2">
                  <c:v>PETICIONES SECRETARIA DE HACIENDA DIRECCION DE RENTAS</c:v>
                </c:pt>
                <c:pt idx="3">
                  <c:v>PETICIONES DSSA</c:v>
                </c:pt>
                <c:pt idx="4">
                  <c:v>PETICIONES DIRECCION DEPARTAMENTAL DE TRANSPORTES Y TRANSITO</c:v>
                </c:pt>
                <c:pt idx="5">
                  <c:v>PETICIONES FABRICA DE LICORES Y ALCOHOLES DE ANTIOQUIA</c:v>
                </c:pt>
                <c:pt idx="6">
                  <c:v>PETICIONES SECRETARIA DE INFRAESTRUCTURA FISICA</c:v>
                </c:pt>
                <c:pt idx="7">
                  <c:v>PETICIONES DEPARTAMENTO ADMINISTRATIVO DE PLANEACION DE SISTEMA DE INFORMACION Y CATASTRO</c:v>
                </c:pt>
                <c:pt idx="8">
                  <c:v>PETICIONES SECRETARIA DE HACIENDA</c:v>
                </c:pt>
                <c:pt idx="9">
                  <c:v>PETICIONES DE GESTION HUMANA Y DESARROLLO ORGANIZACIONAL</c:v>
                </c:pt>
                <c:pt idx="10">
                  <c:v>PETICIONES SECRETARIA DE GOBIERNO</c:v>
                </c:pt>
                <c:pt idx="11">
                  <c:v>PETICIONES DE PERSONAL</c:v>
                </c:pt>
                <c:pt idx="12">
                  <c:v>ATENCIÓN DE PETICIONES,QUEJAS, RECLAMOS, SUGERENCIAS Y DENUNCIAS</c:v>
                </c:pt>
                <c:pt idx="13">
                  <c:v>PETICIONES SECRETARIA DE MINAS</c:v>
                </c:pt>
                <c:pt idx="14">
                  <c:v>PETICIONES DESPACHO DEL GOBERNADOR SECRETARIA PRIVADA</c:v>
                </c:pt>
                <c:pt idx="15">
                  <c:v>PETICIONES DE LA SUBSECRETARIA JURIDICA</c:v>
                </c:pt>
                <c:pt idx="16">
                  <c:v>PETICIONES DAPARD</c:v>
                </c:pt>
              </c:strCache>
            </c:strRef>
          </c:cat>
          <c:val>
            <c:numRef>
              <c:f>[1]Hoja10!$B$2:$B$18</c:f>
              <c:numCache>
                <c:formatCode>General</c:formatCode>
                <c:ptCount val="17"/>
                <c:pt idx="0">
                  <c:v>5042</c:v>
                </c:pt>
                <c:pt idx="1">
                  <c:v>1381</c:v>
                </c:pt>
                <c:pt idx="2">
                  <c:v>831</c:v>
                </c:pt>
                <c:pt idx="3">
                  <c:v>766</c:v>
                </c:pt>
                <c:pt idx="4">
                  <c:v>539</c:v>
                </c:pt>
                <c:pt idx="5">
                  <c:v>329</c:v>
                </c:pt>
                <c:pt idx="6">
                  <c:v>287</c:v>
                </c:pt>
                <c:pt idx="7">
                  <c:v>168</c:v>
                </c:pt>
                <c:pt idx="8">
                  <c:v>131</c:v>
                </c:pt>
                <c:pt idx="9">
                  <c:v>120</c:v>
                </c:pt>
                <c:pt idx="10">
                  <c:v>99</c:v>
                </c:pt>
                <c:pt idx="11">
                  <c:v>80</c:v>
                </c:pt>
                <c:pt idx="12">
                  <c:v>52</c:v>
                </c:pt>
                <c:pt idx="13">
                  <c:v>49</c:v>
                </c:pt>
                <c:pt idx="14">
                  <c:v>30</c:v>
                </c:pt>
                <c:pt idx="15">
                  <c:v>27</c:v>
                </c:pt>
                <c:pt idx="1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44E7-4F45-B982-130CD1BD1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318496"/>
        <c:axId val="102318104"/>
        <c:axId val="0"/>
      </c:bar3DChart>
      <c:catAx>
        <c:axId val="10231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318104"/>
        <c:crosses val="autoZero"/>
        <c:auto val="1"/>
        <c:lblAlgn val="ctr"/>
        <c:lblOffset val="100"/>
        <c:noMultiLvlLbl val="0"/>
      </c:catAx>
      <c:valAx>
        <c:axId val="10231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3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08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619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547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380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81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98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21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680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24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44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4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6B98-620F-4893-9539-854574A27E79}" type="datetimeFigureOut">
              <a:rPr lang="es-CO" smtClean="0"/>
              <a:t>13/02/2019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2E3D-292D-44AC-9DBA-58E96F153F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3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40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94373"/>
              </p:ext>
            </p:extLst>
          </p:nvPr>
        </p:nvGraphicFramePr>
        <p:xfrm>
          <a:off x="508000" y="1085851"/>
          <a:ext cx="812800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Hoja de cálculo" r:id="rId4" imgW="12001692" imgH="6915321" progId="Excel.Sheet.8">
                  <p:embed/>
                </p:oleObj>
              </mc:Choice>
              <mc:Fallback>
                <p:oleObj name="Hoja de cálculo" r:id="rId4" imgW="12001692" imgH="691532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085851"/>
                        <a:ext cx="8128000" cy="468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51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20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16831"/>
              </p:ext>
            </p:extLst>
          </p:nvPr>
        </p:nvGraphicFramePr>
        <p:xfrm>
          <a:off x="-57150" y="1080528"/>
          <a:ext cx="9258300" cy="469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89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4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541036"/>
              </p:ext>
            </p:extLst>
          </p:nvPr>
        </p:nvGraphicFramePr>
        <p:xfrm>
          <a:off x="332113" y="997528"/>
          <a:ext cx="8538755" cy="567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35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32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13</Words>
  <Application>Microsoft Office PowerPoint</Application>
  <PresentationFormat>Presentación en pantalla (4:3)</PresentationFormat>
  <Paragraphs>2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FELIPE RAMIREZ BARRERA</dc:creator>
  <cp:lastModifiedBy>Usuario</cp:lastModifiedBy>
  <cp:revision>5</cp:revision>
  <dcterms:created xsi:type="dcterms:W3CDTF">2019-02-12T20:15:17Z</dcterms:created>
  <dcterms:modified xsi:type="dcterms:W3CDTF">2019-02-13T14:04:14Z</dcterms:modified>
</cp:coreProperties>
</file>